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5" r:id="rId10"/>
    <p:sldId id="266" r:id="rId11"/>
    <p:sldId id="262" r:id="rId12"/>
    <p:sldId id="268" r:id="rId13"/>
    <p:sldId id="272" r:id="rId14"/>
    <p:sldId id="269" r:id="rId15"/>
    <p:sldId id="270" r:id="rId16"/>
    <p:sldId id="271" r:id="rId17"/>
    <p:sldId id="274" r:id="rId18"/>
    <p:sldId id="273" r:id="rId19"/>
    <p:sldId id="276" r:id="rId20"/>
    <p:sldId id="277" r:id="rId21"/>
    <p:sldId id="280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67BFBB-76DA-4F6C-A4BF-1DD1C218826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C6EDE4-4FB5-43EF-B43C-1A8B3D86EB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43000"/>
            <a:ext cx="5723468" cy="1066800"/>
          </a:xfrm>
        </p:spPr>
        <p:txBody>
          <a:bodyPr/>
          <a:lstStyle/>
          <a:p>
            <a:r>
              <a:rPr lang="en-US" dirty="0" smtClean="0"/>
              <a:t>Plant Cell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781800" cy="282222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lphaUcPeriod"/>
            </a:pPr>
            <a:r>
              <a:rPr lang="en-US" dirty="0" smtClean="0"/>
              <a:t>Describe the structures of a typical plant cell and their functions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dirty="0" smtClean="0"/>
              <a:t>Compare and contrast animal and plant cells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dirty="0" smtClean="0"/>
              <a:t>Describe &amp; diagram the process of mitosis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dirty="0" smtClean="0"/>
              <a:t>Describe &amp; diagram the process of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7162800" cy="838200"/>
          </a:xfrm>
        </p:spPr>
        <p:txBody>
          <a:bodyPr/>
          <a:lstStyle/>
          <a:p>
            <a:r>
              <a:rPr lang="en-US" dirty="0" smtClean="0"/>
              <a:t>Animal   </a:t>
            </a:r>
            <a:r>
              <a:rPr lang="en-US" dirty="0" err="1" smtClean="0"/>
              <a:t>vs</a:t>
            </a:r>
            <a:r>
              <a:rPr lang="en-US" dirty="0" smtClean="0"/>
              <a:t>  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038600"/>
            <a:ext cx="3581400" cy="2209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 Chloroplasts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  Compare and contrast animal and plant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4647"/>
            <a:ext cx="2857500" cy="24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7578"/>
            <a:ext cx="2663825" cy="26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38600"/>
            <a:ext cx="35814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Chloroplasts</a:t>
            </a:r>
          </a:p>
          <a:p>
            <a:pPr lvl="1"/>
            <a:r>
              <a:rPr lang="en-US" b="1" dirty="0" smtClean="0"/>
              <a:t>They make their own food (Producer)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2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25" y="1219200"/>
            <a:ext cx="39247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371600"/>
            <a:ext cx="4752415" cy="487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Mitosis=</a:t>
            </a:r>
          </a:p>
          <a:p>
            <a:pPr lvl="1"/>
            <a:r>
              <a:rPr lang="en-US" dirty="0" smtClean="0"/>
              <a:t>Cell Reproduction</a:t>
            </a:r>
          </a:p>
          <a:p>
            <a:pPr lvl="1"/>
            <a:r>
              <a:rPr lang="en-US" dirty="0" smtClean="0"/>
              <a:t>Produces diploid cells</a:t>
            </a:r>
          </a:p>
          <a:p>
            <a:pPr lvl="1"/>
            <a:r>
              <a:rPr lang="en-US" dirty="0" smtClean="0"/>
              <a:t>Necessary for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Growth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Repair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 Describe &amp; diagram the process of mitosis</a:t>
            </a:r>
          </a:p>
        </p:txBody>
      </p:sp>
    </p:spTree>
    <p:extLst>
      <p:ext uri="{BB962C8B-B14F-4D97-AF65-F5344CB8AC3E}">
        <p14:creationId xmlns:p14="http://schemas.microsoft.com/office/powerpoint/2010/main" val="31338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55" y="811349"/>
            <a:ext cx="2954337" cy="258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371600"/>
            <a:ext cx="4752415" cy="487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Interphase=</a:t>
            </a:r>
          </a:p>
          <a:p>
            <a:pPr lvl="1"/>
            <a:r>
              <a:rPr lang="en-US" dirty="0" smtClean="0"/>
              <a:t>Stage of growth before mitosis begins</a:t>
            </a:r>
          </a:p>
          <a:p>
            <a:pPr lvl="1"/>
            <a:r>
              <a:rPr lang="en-US" dirty="0" smtClean="0"/>
              <a:t>Chromosomes are copied   “Sister Chromatids”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 Describe &amp; diagram the process of mitosis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 b="12007"/>
          <a:stretch/>
        </p:blipFill>
        <p:spPr bwMode="auto">
          <a:xfrm>
            <a:off x="4861560" y="3505200"/>
            <a:ext cx="3425825" cy="268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371600"/>
            <a:ext cx="4752415" cy="487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Prophase=</a:t>
            </a:r>
          </a:p>
          <a:p>
            <a:pPr lvl="1"/>
            <a:r>
              <a:rPr lang="en-US" dirty="0" smtClean="0"/>
              <a:t>Spindle fibers form between poles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 Describe &amp; diagram the process of mitosis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63" y="722456"/>
            <a:ext cx="2648712" cy="27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99" y="3506959"/>
            <a:ext cx="2667000" cy="26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371600"/>
            <a:ext cx="4752415" cy="487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Metaphase=</a:t>
            </a:r>
          </a:p>
          <a:p>
            <a:pPr lvl="1"/>
            <a:r>
              <a:rPr lang="en-US" dirty="0" smtClean="0"/>
              <a:t>Chromatids attach to spindle fibers and line up in the middle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 Describe &amp; diagram the process of mitosis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1093" y="1305507"/>
            <a:ext cx="238241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71" y="3962400"/>
            <a:ext cx="2177860" cy="217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1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371600"/>
            <a:ext cx="4752415" cy="487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Anaphase=</a:t>
            </a:r>
          </a:p>
          <a:p>
            <a:pPr lvl="1"/>
            <a:r>
              <a:rPr lang="en-US" sz="2400" dirty="0" smtClean="0"/>
              <a:t>Chromatids pull apart and move to opposite ends of the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 Describe &amp; diagram the process of mitosis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53623" y="965760"/>
            <a:ext cx="2190281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82954"/>
            <a:ext cx="2587625" cy="259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371600"/>
            <a:ext cx="4752415" cy="48768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Telophase</a:t>
            </a:r>
            <a:r>
              <a:rPr lang="en-US" sz="3600" b="1" dirty="0" smtClean="0"/>
              <a:t>=</a:t>
            </a:r>
          </a:p>
          <a:p>
            <a:pPr lvl="1"/>
            <a:r>
              <a:rPr lang="en-US" sz="2800" dirty="0" smtClean="0"/>
              <a:t>Mitosis ends</a:t>
            </a:r>
          </a:p>
          <a:p>
            <a:pPr marL="365760" lvl="1" indent="0">
              <a:buNone/>
            </a:pPr>
            <a:endParaRPr lang="en-US" sz="2800" dirty="0" smtClean="0"/>
          </a:p>
          <a:p>
            <a:r>
              <a:rPr lang="en-US" sz="3600" b="1" dirty="0" smtClean="0"/>
              <a:t>Cytokinesis</a:t>
            </a:r>
          </a:p>
          <a:p>
            <a:pPr lvl="1"/>
            <a:r>
              <a:rPr lang="en-US" dirty="0" smtClean="0"/>
              <a:t>Actual </a:t>
            </a:r>
            <a:r>
              <a:rPr lang="en-US" dirty="0"/>
              <a:t>process of cell membranes pinching apart to create 2 cells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C.  Describe &amp; diagram the process of mitosis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2373" y="993227"/>
            <a:ext cx="213885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2877"/>
            <a:ext cx="2514600" cy="25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Reproductive </a:t>
            </a:r>
            <a:r>
              <a:rPr lang="en-US" sz="3200" dirty="0"/>
              <a:t>cell division</a:t>
            </a:r>
          </a:p>
          <a:p>
            <a:r>
              <a:rPr lang="en-US" sz="3200" dirty="0"/>
              <a:t>Reduces chromosome to haploid</a:t>
            </a:r>
          </a:p>
          <a:p>
            <a:r>
              <a:rPr lang="en-US" sz="3200" dirty="0"/>
              <a:t>Eight stages</a:t>
            </a:r>
          </a:p>
          <a:p>
            <a:r>
              <a:rPr lang="en-US" sz="3200" dirty="0"/>
              <a:t>Results in four genetically different cells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D.  Describe &amp; diagram the process of meiosis</a:t>
            </a:r>
          </a:p>
        </p:txBody>
      </p:sp>
      <p:pic>
        <p:nvPicPr>
          <p:cNvPr id="6" name="Picture 6" descr="meiosis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r="47620"/>
          <a:stretch>
            <a:fillRect/>
          </a:stretch>
        </p:blipFill>
        <p:spPr bwMode="auto">
          <a:xfrm>
            <a:off x="4855794" y="1904242"/>
            <a:ext cx="2255038" cy="201853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19" y="4038599"/>
            <a:ext cx="206062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D.  Describe &amp; diagram the process of meiosis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56118"/>
            <a:ext cx="3962400" cy="502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1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Meiosis divided into two sections with a total of eight phases.</a:t>
            </a:r>
          </a:p>
          <a:p>
            <a:pPr lvl="1"/>
            <a:r>
              <a:rPr lang="en-US" sz="2400" dirty="0"/>
              <a:t>Meiosis 1</a:t>
            </a:r>
          </a:p>
          <a:p>
            <a:pPr lvl="1"/>
            <a:r>
              <a:rPr lang="en-US" sz="2400" dirty="0"/>
              <a:t>Meiosis II</a:t>
            </a:r>
          </a:p>
          <a:p>
            <a:r>
              <a:rPr lang="en-US" sz="2800" dirty="0"/>
              <a:t>These phases are continuous and flow one right after the other.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Plant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6196405" cy="3603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Describe the structures of a typical plant cell and their functions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16004"/>
            <a:ext cx="5715000" cy="49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7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>
                <a:latin typeface="Bernard MT Condensed" panose="02050806060905020404" pitchFamily="18" charset="0"/>
              </a:rPr>
              <a:t>Bell Work </a:t>
            </a:r>
            <a:r>
              <a:rPr lang="en-US" sz="4800" u="sng" dirty="0" smtClean="0">
                <a:latin typeface="Bernard MT Condensed" panose="02050806060905020404" pitchFamily="18" charset="0"/>
              </a:rPr>
              <a:t>1/27: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Which organelle is stores water and nutrients and is very large in plant cells?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What </a:t>
            </a:r>
            <a:r>
              <a:rPr lang="en-US" sz="2800" dirty="0">
                <a:solidFill>
                  <a:schemeClr val="tx1"/>
                </a:solidFill>
              </a:rPr>
              <a:t>is the function of the lysosome?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Which part of the cell makes ribosomes?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>
                <a:latin typeface="Bernard MT Condensed" panose="02050806060905020404" pitchFamily="18" charset="0"/>
              </a:rPr>
              <a:t>Bell Work </a:t>
            </a:r>
            <a:r>
              <a:rPr lang="en-US" sz="4800" u="sng" dirty="0" smtClean="0">
                <a:latin typeface="Bernard MT Condensed" panose="02050806060905020404" pitchFamily="18" charset="0"/>
              </a:rPr>
              <a:t>1/31: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This cellular organelle in plant cells is responsible for carrying out photosynthesis.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Which </a:t>
            </a:r>
            <a:r>
              <a:rPr lang="en-US" sz="2800" dirty="0"/>
              <a:t>structure is a main difference between plant and animal </a:t>
            </a:r>
            <a:r>
              <a:rPr lang="en-US" sz="2800" dirty="0" smtClean="0"/>
              <a:t>cells? (It </a:t>
            </a:r>
            <a:r>
              <a:rPr lang="en-US" sz="2800" dirty="0"/>
              <a:t>is made of cellulose</a:t>
            </a:r>
            <a:r>
              <a:rPr lang="en-US" sz="2800" dirty="0" smtClean="0"/>
              <a:t>.)</a:t>
            </a:r>
            <a:endParaRPr lang="en-US" sz="28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Which </a:t>
            </a:r>
            <a:r>
              <a:rPr lang="en-US" sz="2800" dirty="0" smtClean="0">
                <a:solidFill>
                  <a:schemeClr val="tx1"/>
                </a:solidFill>
              </a:rPr>
              <a:t>sorts and packages proteins?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>
                <a:latin typeface="Bernard MT Condensed" panose="02050806060905020404" pitchFamily="18" charset="0"/>
              </a:rPr>
              <a:t>Bell Work </a:t>
            </a:r>
            <a:r>
              <a:rPr lang="en-US" sz="4800" u="sng" dirty="0" smtClean="0">
                <a:latin typeface="Bernard MT Condensed" panose="02050806060905020404" pitchFamily="18" charset="0"/>
              </a:rPr>
              <a:t>2/2: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List 3 main differences between plant and animal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many cells are produced at the end of mitosis?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During which phase do the chromosomes </a:t>
            </a:r>
            <a:r>
              <a:rPr lang="en-US" sz="2800" dirty="0"/>
              <a:t>line up in the middle of the </a:t>
            </a:r>
            <a:r>
              <a:rPr lang="en-US" sz="2800" dirty="0" smtClean="0"/>
              <a:t>cell?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7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>
                <a:latin typeface="Bernard MT Condensed" panose="02050806060905020404" pitchFamily="18" charset="0"/>
              </a:rPr>
              <a:t>Bell </a:t>
            </a:r>
            <a:r>
              <a:rPr lang="en-US" sz="4800" u="sng">
                <a:latin typeface="Bernard MT Condensed" panose="02050806060905020404" pitchFamily="18" charset="0"/>
              </a:rPr>
              <a:t>Work </a:t>
            </a:r>
            <a:r>
              <a:rPr lang="en-US" sz="4800" u="sng" smtClean="0">
                <a:latin typeface="Bernard MT Condensed" panose="02050806060905020404" pitchFamily="18" charset="0"/>
              </a:rPr>
              <a:t>2/6: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</a:t>
            </a:r>
            <a:r>
              <a:rPr lang="en-US" sz="2800" dirty="0" smtClean="0"/>
              <a:t>ist </a:t>
            </a:r>
            <a:r>
              <a:rPr lang="en-US" sz="2800" dirty="0"/>
              <a:t>the phases of the cell cycle in the </a:t>
            </a:r>
            <a:r>
              <a:rPr lang="en-US" sz="2800" dirty="0" smtClean="0"/>
              <a:t>correct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 which part of a plant would meiosis occur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Which process does a cell </a:t>
            </a:r>
            <a:r>
              <a:rPr lang="en-US" sz="2800" dirty="0"/>
              <a:t>with 46 chromosomes </a:t>
            </a:r>
            <a:r>
              <a:rPr lang="en-US" sz="2800" dirty="0" smtClean="0"/>
              <a:t>divide </a:t>
            </a:r>
            <a:r>
              <a:rPr lang="en-US" sz="2800" dirty="0"/>
              <a:t>producing 4 cells with 23 </a:t>
            </a:r>
            <a:r>
              <a:rPr lang="en-US" sz="2800" dirty="0" smtClean="0"/>
              <a:t>chromosomes?</a:t>
            </a:r>
            <a:endParaRPr lang="en-US" sz="2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Plant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371600"/>
            <a:ext cx="4752415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Cell Membrane</a:t>
            </a:r>
          </a:p>
          <a:p>
            <a:pPr lvl="1"/>
            <a:r>
              <a:rPr lang="en-US" dirty="0" smtClean="0"/>
              <a:t>Allows substances in/out of cell</a:t>
            </a:r>
            <a:endParaRPr lang="en-US" dirty="0"/>
          </a:p>
          <a:p>
            <a:r>
              <a:rPr lang="en-US" sz="2800" b="1" dirty="0" smtClean="0"/>
              <a:t>Cell Wall</a:t>
            </a:r>
          </a:p>
          <a:p>
            <a:pPr lvl="1"/>
            <a:r>
              <a:rPr lang="en-US" dirty="0" smtClean="0"/>
              <a:t>Rigid structure only in plants that provides support and protection</a:t>
            </a:r>
          </a:p>
          <a:p>
            <a:r>
              <a:rPr lang="en-US" sz="2800" b="1" dirty="0" smtClean="0"/>
              <a:t>Mitochondria</a:t>
            </a:r>
          </a:p>
          <a:p>
            <a:pPr lvl="1"/>
            <a:r>
              <a:rPr lang="en-US" dirty="0" smtClean="0"/>
              <a:t>Transforms energy in cell “Powerhouse”</a:t>
            </a:r>
          </a:p>
          <a:p>
            <a:r>
              <a:rPr lang="en-US" sz="2800" b="1" dirty="0" smtClean="0"/>
              <a:t>Golgi Apparatus</a:t>
            </a:r>
          </a:p>
          <a:p>
            <a:pPr lvl="1"/>
            <a:r>
              <a:rPr lang="en-US" dirty="0" smtClean="0"/>
              <a:t>Sorts &amp; packages proteins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Describe the structures of a typical plant cell and their functions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2857500" cy="24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3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Plant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5029200" cy="502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Lysosome</a:t>
            </a:r>
          </a:p>
          <a:p>
            <a:pPr lvl="1"/>
            <a:r>
              <a:rPr lang="en-US" dirty="0" smtClean="0"/>
              <a:t>Digests &amp; removes worn out organelles</a:t>
            </a:r>
          </a:p>
          <a:p>
            <a:r>
              <a:rPr lang="en-US" sz="2800" b="1" dirty="0" smtClean="0"/>
              <a:t>Vacuole</a:t>
            </a:r>
          </a:p>
          <a:p>
            <a:pPr lvl="1"/>
            <a:r>
              <a:rPr lang="en-US" dirty="0" smtClean="0"/>
              <a:t>Stores materials, very large in plant</a:t>
            </a:r>
          </a:p>
          <a:p>
            <a:r>
              <a:rPr lang="en-US" sz="2800" b="1" dirty="0" smtClean="0"/>
              <a:t>Chloroplast</a:t>
            </a:r>
          </a:p>
          <a:p>
            <a:pPr lvl="1"/>
            <a:r>
              <a:rPr lang="en-US" dirty="0" smtClean="0"/>
              <a:t>Captures light and conducts photosynthesis. Only in plants</a:t>
            </a:r>
          </a:p>
          <a:p>
            <a:r>
              <a:rPr lang="en-US" sz="2800" b="1" dirty="0" smtClean="0"/>
              <a:t>Endoplasmic Reticulum</a:t>
            </a:r>
          </a:p>
          <a:p>
            <a:pPr lvl="1"/>
            <a:r>
              <a:rPr lang="en-US" dirty="0" smtClean="0"/>
              <a:t>Site of chemical reactions. Has both “rough” and “smooth”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Describe the structures of a typical plant cell and their functions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857500" cy="24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3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838200"/>
          </a:xfrm>
        </p:spPr>
        <p:txBody>
          <a:bodyPr/>
          <a:lstStyle/>
          <a:p>
            <a:r>
              <a:rPr lang="en-US" dirty="0" smtClean="0"/>
              <a:t>Plant Cell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85" y="1295400"/>
            <a:ext cx="4904815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Ribosomes</a:t>
            </a:r>
          </a:p>
          <a:p>
            <a:pPr lvl="1"/>
            <a:r>
              <a:rPr lang="en-US" dirty="0" smtClean="0"/>
              <a:t>In the nucleus or cytoplasm.  Site of protein assembly</a:t>
            </a:r>
          </a:p>
          <a:p>
            <a:r>
              <a:rPr lang="en-US" sz="2800" b="1" dirty="0" smtClean="0"/>
              <a:t>Cytoplasm</a:t>
            </a:r>
          </a:p>
          <a:p>
            <a:pPr lvl="1"/>
            <a:r>
              <a:rPr lang="en-US" dirty="0" smtClean="0"/>
              <a:t>Clear fluid that suspends organelles</a:t>
            </a:r>
          </a:p>
          <a:p>
            <a:r>
              <a:rPr lang="en-US" sz="2800" b="1" dirty="0" smtClean="0"/>
              <a:t>Nucleus</a:t>
            </a:r>
          </a:p>
          <a:p>
            <a:pPr lvl="1"/>
            <a:r>
              <a:rPr lang="en-US" dirty="0" smtClean="0"/>
              <a:t>Manages all cellular functions of cell</a:t>
            </a:r>
          </a:p>
          <a:p>
            <a:r>
              <a:rPr lang="en-US" sz="2800" b="1" dirty="0" smtClean="0"/>
              <a:t>Nucleolus</a:t>
            </a:r>
          </a:p>
          <a:p>
            <a:pPr lvl="1"/>
            <a:r>
              <a:rPr lang="en-US" dirty="0" smtClean="0"/>
              <a:t>Inside nucleus.  Produces ribosomes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Describe the structures of a typical plant cell and their functions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2857500" cy="24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7162800" cy="838200"/>
          </a:xfrm>
        </p:spPr>
        <p:txBody>
          <a:bodyPr/>
          <a:lstStyle/>
          <a:p>
            <a:r>
              <a:rPr lang="en-US" dirty="0" smtClean="0"/>
              <a:t>Animal   </a:t>
            </a:r>
            <a:r>
              <a:rPr lang="en-US" dirty="0" err="1" smtClean="0"/>
              <a:t>vs</a:t>
            </a:r>
            <a:r>
              <a:rPr lang="en-US" dirty="0" smtClean="0"/>
              <a:t>  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038600"/>
            <a:ext cx="3581400" cy="2209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 Cell Wall</a:t>
            </a:r>
          </a:p>
          <a:p>
            <a:pPr lvl="1"/>
            <a:r>
              <a:rPr lang="en-US" sz="2800" dirty="0" smtClean="0"/>
              <a:t>Irregular shape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  Compare and contrast animal and plant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4647"/>
            <a:ext cx="2857500" cy="24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7578"/>
            <a:ext cx="2663825" cy="26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38600"/>
            <a:ext cx="35814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Has a cell wall</a:t>
            </a:r>
          </a:p>
          <a:p>
            <a:pPr lvl="1"/>
            <a:r>
              <a:rPr lang="en-US" sz="2800" dirty="0" smtClean="0"/>
              <a:t>Fixed, rectangle shape</a:t>
            </a:r>
          </a:p>
        </p:txBody>
      </p:sp>
    </p:spTree>
    <p:extLst>
      <p:ext uri="{BB962C8B-B14F-4D97-AF65-F5344CB8AC3E}">
        <p14:creationId xmlns:p14="http://schemas.microsoft.com/office/powerpoint/2010/main" val="2190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7162800" cy="838200"/>
          </a:xfrm>
        </p:spPr>
        <p:txBody>
          <a:bodyPr/>
          <a:lstStyle/>
          <a:p>
            <a:r>
              <a:rPr lang="en-US" dirty="0" smtClean="0"/>
              <a:t>Animal   </a:t>
            </a:r>
            <a:r>
              <a:rPr lang="en-US" dirty="0" err="1" smtClean="0"/>
              <a:t>vs</a:t>
            </a:r>
            <a:r>
              <a:rPr lang="en-US" dirty="0" smtClean="0"/>
              <a:t>  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038600"/>
            <a:ext cx="3581400" cy="2209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Small Vacuole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  Compare and contrast animal and plant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4647"/>
            <a:ext cx="2857500" cy="24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7578"/>
            <a:ext cx="2663825" cy="26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38600"/>
            <a:ext cx="35814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Very large vacuole</a:t>
            </a:r>
          </a:p>
          <a:p>
            <a:pPr lvl="1"/>
            <a:r>
              <a:rPr lang="en-US" sz="2600" b="1" dirty="0" smtClean="0"/>
              <a:t>Takes up 90% of cell volume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53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7162800" cy="838200"/>
          </a:xfrm>
        </p:spPr>
        <p:txBody>
          <a:bodyPr/>
          <a:lstStyle/>
          <a:p>
            <a:r>
              <a:rPr lang="en-US" dirty="0" smtClean="0"/>
              <a:t>Animal   </a:t>
            </a:r>
            <a:r>
              <a:rPr lang="en-US" dirty="0" err="1" smtClean="0"/>
              <a:t>vs</a:t>
            </a:r>
            <a:r>
              <a:rPr lang="en-US" dirty="0" smtClean="0"/>
              <a:t>   Plant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  Compare and contrast animal and plant cells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185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447800" y="2743200"/>
            <a:ext cx="838200" cy="5524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3733800"/>
            <a:ext cx="2590800" cy="2209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7162800" cy="838200"/>
          </a:xfrm>
        </p:spPr>
        <p:txBody>
          <a:bodyPr/>
          <a:lstStyle/>
          <a:p>
            <a:r>
              <a:rPr lang="en-US" dirty="0" smtClean="0"/>
              <a:t>Animal   </a:t>
            </a:r>
            <a:r>
              <a:rPr lang="en-US" dirty="0" err="1" smtClean="0"/>
              <a:t>vs</a:t>
            </a:r>
            <a:r>
              <a:rPr lang="en-US" dirty="0" smtClean="0"/>
              <a:t>  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038600"/>
            <a:ext cx="3581400" cy="2209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Has Centrioles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9144" y="0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  Compare and contrast animal and plant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4647"/>
            <a:ext cx="2857500" cy="24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7578"/>
            <a:ext cx="2663825" cy="26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38600"/>
            <a:ext cx="35814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No Centrioles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424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485</TotalTime>
  <Words>658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Bernard MT Condensed</vt:lpstr>
      <vt:lpstr>Brush Script MT</vt:lpstr>
      <vt:lpstr>Constantia</vt:lpstr>
      <vt:lpstr>Franklin Gothic Book</vt:lpstr>
      <vt:lpstr>Rage Italic</vt:lpstr>
      <vt:lpstr>Pushpin</vt:lpstr>
      <vt:lpstr>Plant Cell Structures</vt:lpstr>
      <vt:lpstr>Plant Cell Structures</vt:lpstr>
      <vt:lpstr>Plant Cell Structures</vt:lpstr>
      <vt:lpstr>Plant Cell Structures</vt:lpstr>
      <vt:lpstr>Plant Cell Structures</vt:lpstr>
      <vt:lpstr>Animal   vs   Plant Cells</vt:lpstr>
      <vt:lpstr>Animal   vs   Plant Cells</vt:lpstr>
      <vt:lpstr>Animal   vs   Plant Cells</vt:lpstr>
      <vt:lpstr>Animal   vs   Plant Cells</vt:lpstr>
      <vt:lpstr>Animal   vs   Plant Cells</vt:lpstr>
      <vt:lpstr>Mitosis</vt:lpstr>
      <vt:lpstr>Mitosis</vt:lpstr>
      <vt:lpstr>Mitosis</vt:lpstr>
      <vt:lpstr>Mitosis</vt:lpstr>
      <vt:lpstr>Mitosis</vt:lpstr>
      <vt:lpstr>Mitosis</vt:lpstr>
      <vt:lpstr>Meiosis</vt:lpstr>
      <vt:lpstr>Meiosis</vt:lpstr>
      <vt:lpstr>Meiosis</vt:lpstr>
      <vt:lpstr>Bell Work 1/27:</vt:lpstr>
      <vt:lpstr>Bell Work 1/31:</vt:lpstr>
      <vt:lpstr>Bell Work 2/2:</vt:lpstr>
      <vt:lpstr>Bell Work 2/6: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Cell Structures</dc:title>
  <dc:creator>User</dc:creator>
  <cp:lastModifiedBy>Pena</cp:lastModifiedBy>
  <cp:revision>23</cp:revision>
  <dcterms:created xsi:type="dcterms:W3CDTF">2013-01-11T16:44:02Z</dcterms:created>
  <dcterms:modified xsi:type="dcterms:W3CDTF">2017-02-06T15:07:52Z</dcterms:modified>
</cp:coreProperties>
</file>